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395" r:id="rId3"/>
    <p:sldId id="394" r:id="rId4"/>
    <p:sldId id="393" r:id="rId5"/>
    <p:sldId id="367" r:id="rId6"/>
    <p:sldId id="390" r:id="rId7"/>
    <p:sldId id="391" r:id="rId8"/>
    <p:sldId id="365" r:id="rId9"/>
    <p:sldId id="382" r:id="rId10"/>
    <p:sldId id="386" r:id="rId11"/>
    <p:sldId id="369" r:id="rId12"/>
    <p:sldId id="389" r:id="rId13"/>
    <p:sldId id="383" r:id="rId14"/>
    <p:sldId id="378" r:id="rId15"/>
    <p:sldId id="370" r:id="rId16"/>
    <p:sldId id="384" r:id="rId17"/>
    <p:sldId id="385" r:id="rId18"/>
    <p:sldId id="388" r:id="rId19"/>
    <p:sldId id="396" r:id="rId20"/>
  </p:sldIdLst>
  <p:sldSz cx="9144000" cy="6858000" type="screen4x3"/>
  <p:notesSz cx="6934200" cy="9220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933FF"/>
    <a:srgbClr val="CC00FF"/>
    <a:srgbClr val="CC66FF"/>
    <a:srgbClr val="9900CC"/>
    <a:srgbClr val="D60093"/>
    <a:srgbClr val="990099"/>
    <a:srgbClr val="660066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c:spPr>
          <c:cat>
            <c:strRef>
              <c:f>Sheet1!$A$37:$A$41</c:f>
              <c:strCach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strCache>
            </c:strRef>
          </c:cat>
          <c:val>
            <c:numRef>
              <c:f>Sheet1!$B$37:$B$41</c:f>
              <c:numCache>
                <c:formatCode>General</c:formatCode>
                <c:ptCount val="5"/>
                <c:pt idx="0">
                  <c:v>190</c:v>
                </c:pt>
                <c:pt idx="1">
                  <c:v>398</c:v>
                </c:pt>
                <c:pt idx="2">
                  <c:v>490</c:v>
                </c:pt>
                <c:pt idx="3">
                  <c:v>623</c:v>
                </c:pt>
                <c:pt idx="4">
                  <c:v>487</c:v>
                </c:pt>
              </c:numCache>
            </c:numRef>
          </c:val>
        </c:ser>
        <c:axId val="68336640"/>
        <c:axId val="68383488"/>
      </c:barChart>
      <c:catAx>
        <c:axId val="68336640"/>
        <c:scaling>
          <c:orientation val="minMax"/>
        </c:scaling>
        <c:axPos val="b"/>
        <c:tickLblPos val="nextTo"/>
        <c:crossAx val="68383488"/>
        <c:crosses val="autoZero"/>
        <c:auto val="1"/>
        <c:lblAlgn val="ctr"/>
        <c:lblOffset val="100"/>
      </c:catAx>
      <c:valAx>
        <c:axId val="68383488"/>
        <c:scaling>
          <c:orientation val="minMax"/>
        </c:scaling>
        <c:axPos val="l"/>
        <c:majorGridlines/>
        <c:numFmt formatCode="General" sourceLinked="1"/>
        <c:tickLblPos val="nextTo"/>
        <c:crossAx val="68336640"/>
        <c:crosses val="autoZero"/>
        <c:crossBetween val="between"/>
      </c:valAx>
    </c:plotArea>
    <c:plotVisOnly val="1"/>
  </c:chart>
  <c:spPr>
    <a:noFill/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pieChart>
        <c:varyColors val="1"/>
        <c:ser>
          <c:idx val="0"/>
          <c:order val="0"/>
          <c:dPt>
            <c:idx val="0"/>
            <c:spPr>
              <a:solidFill>
                <a:srgbClr val="990099"/>
              </a:solidFill>
            </c:spPr>
          </c:dPt>
          <c:dPt>
            <c:idx val="2"/>
            <c:spPr>
              <a:solidFill>
                <a:srgbClr val="660066"/>
              </a:solidFill>
            </c:spPr>
          </c:dPt>
          <c:dPt>
            <c:idx val="3"/>
            <c:spPr>
              <a:solidFill>
                <a:srgbClr val="0070C0"/>
              </a:solidFill>
            </c:spPr>
          </c:dPt>
          <c:dPt>
            <c:idx val="4"/>
            <c:spPr>
              <a:solidFill>
                <a:srgbClr val="CC00FF"/>
              </a:solidFill>
            </c:spPr>
          </c:dPt>
          <c:dPt>
            <c:idx val="5"/>
            <c:spPr>
              <a:solidFill>
                <a:srgbClr val="7030A0"/>
              </a:solidFill>
            </c:spPr>
          </c:dPt>
          <c:dPt>
            <c:idx val="6"/>
            <c:spPr>
              <a:solidFill>
                <a:srgbClr val="3333CC">
                  <a:lumMod val="40000"/>
                  <a:lumOff val="60000"/>
                </a:srgbClr>
              </a:solidFill>
            </c:spPr>
          </c:dPt>
          <c:dPt>
            <c:idx val="7"/>
            <c:spPr>
              <a:solidFill>
                <a:srgbClr val="D60093"/>
              </a:solidFill>
            </c:spPr>
          </c:dPt>
          <c:dPt>
            <c:idx val="8"/>
            <c:spPr>
              <a:solidFill>
                <a:srgbClr val="002060"/>
              </a:solidFill>
            </c:spPr>
          </c:dPt>
          <c:dPt>
            <c:idx val="9"/>
            <c:spPr>
              <a:solidFill>
                <a:srgbClr val="9933FF"/>
              </a:solidFill>
              <a:ln>
                <a:solidFill>
                  <a:srgbClr val="9900CC"/>
                </a:solidFill>
              </a:ln>
            </c:spPr>
          </c:dPt>
          <c:cat>
            <c:strRef>
              <c:f>Sheet1!$A$23:$A$32</c:f>
              <c:strCache>
                <c:ptCount val="10"/>
                <c:pt idx="0">
                  <c:v>Colleges</c:v>
                </c:pt>
                <c:pt idx="1">
                  <c:v>Healtcare Providers</c:v>
                </c:pt>
                <c:pt idx="2">
                  <c:v>Federal Government</c:v>
                </c:pt>
                <c:pt idx="3">
                  <c:v>Insurance</c:v>
                </c:pt>
                <c:pt idx="4">
                  <c:v>Local Government</c:v>
                </c:pt>
                <c:pt idx="5">
                  <c:v>Commercial Banks</c:v>
                </c:pt>
                <c:pt idx="6">
                  <c:v>Retail</c:v>
                </c:pt>
                <c:pt idx="7">
                  <c:v>Schools</c:v>
                </c:pt>
                <c:pt idx="8">
                  <c:v>IT Consulting &amp; Services</c:v>
                </c:pt>
                <c:pt idx="9">
                  <c:v>Other Businesses</c:v>
                </c:pt>
              </c:strCache>
            </c:strRef>
          </c:cat>
          <c:val>
            <c:numRef>
              <c:f>Sheet1!$B$23:$B$32</c:f>
              <c:numCache>
                <c:formatCode>0.0%</c:formatCode>
                <c:ptCount val="10"/>
                <c:pt idx="0">
                  <c:v>0.11922330097087397</c:v>
                </c:pt>
                <c:pt idx="1">
                  <c:v>0.11728155339805825</c:v>
                </c:pt>
                <c:pt idx="2">
                  <c:v>9.2038834951456344E-2</c:v>
                </c:pt>
                <c:pt idx="3">
                  <c:v>8.5825242718446854E-2</c:v>
                </c:pt>
                <c:pt idx="4">
                  <c:v>7.3009708737864068E-2</c:v>
                </c:pt>
                <c:pt idx="5">
                  <c:v>7.2621359223300971E-2</c:v>
                </c:pt>
                <c:pt idx="6">
                  <c:v>3.3009708737864081E-2</c:v>
                </c:pt>
                <c:pt idx="7">
                  <c:v>3.0679611650485456E-2</c:v>
                </c:pt>
                <c:pt idx="8">
                  <c:v>2.7184466019417475E-2</c:v>
                </c:pt>
                <c:pt idx="9">
                  <c:v>0.34912621359223345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7572440944882084"/>
          <c:y val="0.16348501495452603"/>
          <c:w val="0.3242755905511811"/>
          <c:h val="0.69628578404443631"/>
        </c:manualLayout>
      </c:layout>
    </c:legend>
    <c:plotVisOnly val="1"/>
  </c:chart>
  <c:spPr>
    <a:noFill/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spPr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c:spPr>
          <c:dLbls>
            <c:showVal val="1"/>
          </c:dLbls>
          <c:cat>
            <c:strRef>
              <c:f>Sheet1!$A$3:$A$7</c:f>
              <c:strCache>
                <c:ptCount val="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</c:strCache>
            </c:strRef>
          </c:cat>
          <c:val>
            <c:numRef>
              <c:f>Sheet1!$B$3:$B$7</c:f>
              <c:numCache>
                <c:formatCode>"$"#,##0</c:formatCode>
                <c:ptCount val="5"/>
                <c:pt idx="0">
                  <c:v>138</c:v>
                </c:pt>
                <c:pt idx="1">
                  <c:v>182</c:v>
                </c:pt>
                <c:pt idx="2">
                  <c:v>197</c:v>
                </c:pt>
                <c:pt idx="3">
                  <c:v>202</c:v>
                </c:pt>
                <c:pt idx="4">
                  <c:v>204</c:v>
                </c:pt>
              </c:numCache>
            </c:numRef>
          </c:val>
        </c:ser>
        <c:axId val="69206016"/>
        <c:axId val="69207552"/>
      </c:barChart>
      <c:catAx>
        <c:axId val="69206016"/>
        <c:scaling>
          <c:orientation val="minMax"/>
        </c:scaling>
        <c:axPos val="b"/>
        <c:tickLblPos val="nextTo"/>
        <c:crossAx val="69207552"/>
        <c:crosses val="autoZero"/>
        <c:auto val="1"/>
        <c:lblAlgn val="ctr"/>
        <c:lblOffset val="100"/>
      </c:catAx>
      <c:valAx>
        <c:axId val="69207552"/>
        <c:scaling>
          <c:orientation val="minMax"/>
        </c:scaling>
        <c:axPos val="l"/>
        <c:majorGridlines/>
        <c:numFmt formatCode="&quot;$&quot;#,##0" sourceLinked="1"/>
        <c:tickLblPos val="nextTo"/>
        <c:crossAx val="69206016"/>
        <c:crosses val="autoZero"/>
        <c:crossBetween val="between"/>
      </c:valAx>
    </c:plotArea>
    <c:plotVisOnly val="1"/>
  </c:chart>
  <c:spPr>
    <a:noFill/>
    <a:ln>
      <a:noFill/>
    </a:ln>
  </c:sp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306388"/>
            <a:ext cx="1588" cy="1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09588" y="4351338"/>
            <a:ext cx="5921375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509588" y="4351338"/>
            <a:ext cx="5921375" cy="409416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1513" cy="53324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24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&amp;C 2 for marketi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685800" y="6019800"/>
            <a:ext cx="7772400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0813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1031" name="Picture 10" descr="advisen_insight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24200" y="6067425"/>
            <a:ext cx="29337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95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Lucida Sans Unicode" pitchFamily="34" charset="0"/>
          <a:cs typeface="Lucida Sans Unicode" pitchFamily="34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orner.advisen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762000" y="2954338"/>
            <a:ext cx="4343400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600"/>
              </a:spcBef>
              <a:buClr>
                <a:srgbClr val="8A2828"/>
              </a:buClr>
              <a:buSzPct val="100000"/>
              <a:buFont typeface="Arial Black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>
                <a:solidFill>
                  <a:srgbClr val="8A2828"/>
                </a:solidFill>
                <a:latin typeface="Arial Black" pitchFamily="34" charset="0"/>
              </a:rPr>
              <a:t>Cyber Liability:</a:t>
            </a:r>
          </a:p>
          <a:p>
            <a:pPr algn="ctr">
              <a:spcBef>
                <a:spcPts val="600"/>
              </a:spcBef>
              <a:buClr>
                <a:srgbClr val="8A2828"/>
              </a:buClr>
              <a:buSzPct val="100000"/>
              <a:buFont typeface="Arial Black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>
                <a:solidFill>
                  <a:srgbClr val="8A2828"/>
                </a:solidFill>
                <a:latin typeface="Arial Black" pitchFamily="34" charset="0"/>
              </a:rPr>
              <a:t>Reining in IT and</a:t>
            </a:r>
          </a:p>
          <a:p>
            <a:pPr algn="ctr">
              <a:spcBef>
                <a:spcPts val="600"/>
              </a:spcBef>
              <a:buClr>
                <a:srgbClr val="8A2828"/>
              </a:buClr>
              <a:buSzPct val="100000"/>
              <a:buFont typeface="Arial Black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>
                <a:solidFill>
                  <a:srgbClr val="8A2828"/>
                </a:solidFill>
                <a:latin typeface="Arial Black" pitchFamily="34" charset="0"/>
              </a:rPr>
              <a:t>Internet Risks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2041525" y="6400800"/>
            <a:ext cx="1768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000"/>
              <a:t>Copyright 2010 Advisen Ltd.</a:t>
            </a:r>
          </a:p>
        </p:txBody>
      </p:sp>
      <p:pic>
        <p:nvPicPr>
          <p:cNvPr id="307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601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S&amp;C 2 for market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163" y="5238750"/>
            <a:ext cx="4389437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2057400" y="4648200"/>
            <a:ext cx="1897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8A2828"/>
                </a:solidFill>
              </a:rPr>
              <a:t>Sponsored by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US" smtClean="0">
                <a:latin typeface="Arial" charset="0"/>
              </a:rPr>
              <a:t>Focus of today’s discussion:</a:t>
            </a:r>
          </a:p>
          <a:p>
            <a:r>
              <a:rPr lang="en-US" smtClean="0">
                <a:latin typeface="Arial" charset="0"/>
              </a:rPr>
              <a:t>Loss of sensitive data</a:t>
            </a:r>
          </a:p>
          <a:p>
            <a:r>
              <a:rPr lang="en-US" smtClean="0">
                <a:latin typeface="Arial" charset="0"/>
              </a:rPr>
              <a:t>Intellectual property infringement</a:t>
            </a:r>
          </a:p>
          <a:p>
            <a:r>
              <a:rPr lang="en-US" smtClean="0">
                <a:latin typeface="Arial" charset="0"/>
              </a:rPr>
              <a:t>Social networking risks</a:t>
            </a:r>
          </a:p>
          <a:p>
            <a:pPr lvl="1"/>
            <a:endParaRPr lang="en-US" smtClean="0">
              <a:latin typeface="Arial" charset="0"/>
            </a:endParaRPr>
          </a:p>
          <a:p>
            <a:pPr lvl="1"/>
            <a:endParaRPr lang="en-US" smtClean="0">
              <a:latin typeface="Arial" charset="0"/>
            </a:endParaRPr>
          </a:p>
          <a:p>
            <a:pPr lvl="1"/>
            <a:endParaRPr lang="en-US" smtClean="0">
              <a:latin typeface="Arial" charset="0"/>
            </a:endParaRPr>
          </a:p>
        </p:txBody>
      </p:sp>
      <p:pic>
        <p:nvPicPr>
          <p:cNvPr id="9219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Loss of Sensitive Data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85% US organizations had data breaches in 2009 (Ponemon Institute)</a:t>
            </a:r>
          </a:p>
          <a:p>
            <a:r>
              <a:rPr lang="en-US" smtClean="0">
                <a:latin typeface="Arial" charset="0"/>
              </a:rPr>
              <a:t>Hackers, but also:</a:t>
            </a:r>
          </a:p>
          <a:p>
            <a:pPr lvl="1"/>
            <a:r>
              <a:rPr lang="en-US" smtClean="0">
                <a:latin typeface="Arial" charset="0"/>
              </a:rPr>
              <a:t>Lost laptops, etc</a:t>
            </a:r>
          </a:p>
          <a:p>
            <a:pPr lvl="1"/>
            <a:r>
              <a:rPr lang="en-US" smtClean="0">
                <a:latin typeface="Arial" charset="0"/>
              </a:rPr>
              <a:t>Data stolen by insiders</a:t>
            </a:r>
          </a:p>
          <a:p>
            <a:r>
              <a:rPr lang="en-US" smtClean="0">
                <a:latin typeface="Arial" charset="0"/>
              </a:rPr>
              <a:t>Average cost of $204 per record (Ponemon Institute)</a:t>
            </a:r>
          </a:p>
          <a:p>
            <a:endParaRPr lang="en-US" smtClean="0">
              <a:latin typeface="Arial" charset="0"/>
            </a:endParaRPr>
          </a:p>
          <a:p>
            <a:pPr lvl="1">
              <a:buFont typeface="Times New Roman" pitchFamily="18" charset="0"/>
              <a:buNone/>
            </a:pPr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  <a:p>
            <a:endParaRPr lang="en-US" smtClean="0">
              <a:latin typeface="Arial" charset="0"/>
            </a:endParaRPr>
          </a:p>
        </p:txBody>
      </p:sp>
      <p:pic>
        <p:nvPicPr>
          <p:cNvPr id="10244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Loss of Sensitive Data</a:t>
            </a:r>
          </a:p>
        </p:txBody>
      </p:sp>
      <p:pic>
        <p:nvPicPr>
          <p:cNvPr id="11267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1828800" y="2057400"/>
          <a:ext cx="5486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3581400" y="1676400"/>
            <a:ext cx="2051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/>
              <a:t>Cost per Record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2133600" y="5638800"/>
            <a:ext cx="229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Source: Ponemon Institute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Loss of Sensitive Data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0813" cy="3960813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en-US" sz="2400" smtClean="0">
                <a:latin typeface="Arial" charset="0"/>
              </a:rPr>
              <a:t>Potential costs: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Third Party Damages 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Regulatory Defense 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Notification/Credit Monitoring 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Forensic Investigations 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Crisis Management 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Data Restoration  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Extortion </a:t>
            </a:r>
          </a:p>
          <a:p>
            <a:r>
              <a:rPr lang="en-US" sz="2400" smtClean="0">
                <a:latin typeface="Arial" charset="0"/>
                <a:cs typeface="Arial" charset="0"/>
              </a:rPr>
              <a:t>Business Interruption</a:t>
            </a:r>
          </a:p>
          <a:p>
            <a:pPr>
              <a:lnSpc>
                <a:spcPct val="90000"/>
              </a:lnSpc>
            </a:pPr>
            <a:endParaRPr lang="en-US" smtClean="0">
              <a:latin typeface="Arial" charset="0"/>
            </a:endParaRP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endParaRPr lang="en-US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  <p:pic>
        <p:nvPicPr>
          <p:cNvPr id="12292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Intellectual Property Infringement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>
                <a:latin typeface="Arial" charset="0"/>
              </a:rPr>
              <a:t>Copyright, trademark, trade dress, etc</a:t>
            </a:r>
          </a:p>
          <a:p>
            <a:r>
              <a:rPr lang="en-US" sz="2800" smtClean="0">
                <a:latin typeface="Arial" charset="0"/>
              </a:rPr>
              <a:t>Copyright infringement rampant</a:t>
            </a:r>
          </a:p>
          <a:p>
            <a:pPr lvl="1"/>
            <a:r>
              <a:rPr lang="en-US" sz="2400" smtClean="0">
                <a:latin typeface="Arial" charset="0"/>
              </a:rPr>
              <a:t>Big-ticket lawsuits</a:t>
            </a:r>
          </a:p>
          <a:p>
            <a:r>
              <a:rPr lang="en-US" sz="2800" smtClean="0">
                <a:latin typeface="Arial" charset="0"/>
              </a:rPr>
              <a:t>Indirect copyright infringement</a:t>
            </a:r>
          </a:p>
          <a:p>
            <a:pPr lvl="1"/>
            <a:r>
              <a:rPr lang="en-US" sz="2400" smtClean="0">
                <a:latin typeface="Arial" charset="0"/>
              </a:rPr>
              <a:t>Contributory copyright infringement</a:t>
            </a:r>
          </a:p>
          <a:p>
            <a:pPr lvl="1"/>
            <a:r>
              <a:rPr lang="en-US" sz="2400" smtClean="0">
                <a:latin typeface="Arial" charset="0"/>
              </a:rPr>
              <a:t>Vicarious copyright infringement</a:t>
            </a:r>
          </a:p>
          <a:p>
            <a:r>
              <a:rPr lang="en-US" sz="2800" smtClean="0">
                <a:latin typeface="Arial" charset="0"/>
              </a:rPr>
              <a:t>Trademark, trade name, trade dress</a:t>
            </a:r>
          </a:p>
          <a:p>
            <a:pPr lvl="1"/>
            <a:r>
              <a:rPr lang="en-US" sz="2400" smtClean="0">
                <a:latin typeface="Arial" charset="0"/>
              </a:rPr>
              <a:t>Similar issues to copyright infringement</a:t>
            </a:r>
          </a:p>
          <a:p>
            <a:pPr lvl="1"/>
            <a:endParaRPr lang="en-US" sz="2400" smtClean="0">
              <a:latin typeface="Arial" charset="0"/>
            </a:endParaRPr>
          </a:p>
        </p:txBody>
      </p:sp>
      <p:pic>
        <p:nvPicPr>
          <p:cNvPr id="13316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Social Networking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Facebook: 350M, Myspace: 125M, Twitter: 105M, LinkedIn: 50M users </a:t>
            </a:r>
          </a:p>
          <a:p>
            <a:r>
              <a:rPr lang="en-US" smtClean="0">
                <a:latin typeface="Arial" charset="0"/>
              </a:rPr>
              <a:t>Social network site owners exposed to:</a:t>
            </a:r>
          </a:p>
          <a:p>
            <a:pPr lvl="1"/>
            <a:r>
              <a:rPr lang="en-US" smtClean="0">
                <a:latin typeface="Arial" charset="0"/>
              </a:rPr>
              <a:t>Contributory copyright infringement</a:t>
            </a:r>
          </a:p>
          <a:p>
            <a:pPr lvl="1"/>
            <a:r>
              <a:rPr lang="en-US" smtClean="0">
                <a:latin typeface="Arial" charset="0"/>
              </a:rPr>
              <a:t>Privacy issues</a:t>
            </a:r>
          </a:p>
          <a:p>
            <a:pPr lvl="1"/>
            <a:r>
              <a:rPr lang="en-US" smtClean="0">
                <a:latin typeface="Arial" charset="0"/>
              </a:rPr>
              <a:t>Member security issues (esp. children)</a:t>
            </a:r>
          </a:p>
          <a:p>
            <a:pPr lvl="1"/>
            <a:r>
              <a:rPr lang="en-US" smtClean="0">
                <a:latin typeface="Arial" charset="0"/>
              </a:rPr>
              <a:t>Data security issues</a:t>
            </a:r>
          </a:p>
          <a:p>
            <a:pPr lvl="1"/>
            <a:endParaRPr lang="en-US" smtClean="0">
              <a:latin typeface="Arial" charset="0"/>
            </a:endParaRPr>
          </a:p>
        </p:txBody>
      </p:sp>
      <p:pic>
        <p:nvPicPr>
          <p:cNvPr id="14340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Social Networking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Companies: Personalized access to customers and prospects, but …</a:t>
            </a:r>
          </a:p>
          <a:p>
            <a:pPr lvl="1"/>
            <a:r>
              <a:rPr lang="en-US" smtClean="0">
                <a:latin typeface="Arial" charset="0"/>
              </a:rPr>
              <a:t>Potential liabilities of publishers</a:t>
            </a:r>
          </a:p>
          <a:p>
            <a:pPr lvl="1"/>
            <a:r>
              <a:rPr lang="en-US" smtClean="0">
                <a:latin typeface="Arial" charset="0"/>
              </a:rPr>
              <a:t>Consumer fraud, deceptive biz practices</a:t>
            </a:r>
          </a:p>
          <a:p>
            <a:r>
              <a:rPr lang="en-US" smtClean="0">
                <a:latin typeface="Arial" charset="0"/>
              </a:rPr>
              <a:t>Monitoring employees, researching job applicants</a:t>
            </a:r>
          </a:p>
          <a:p>
            <a:pPr lvl="1"/>
            <a:r>
              <a:rPr lang="en-US" smtClean="0">
                <a:latin typeface="Arial" charset="0"/>
              </a:rPr>
              <a:t>Potential discrimination claims</a:t>
            </a:r>
          </a:p>
          <a:p>
            <a:endParaRPr lang="en-US" smtClean="0">
              <a:latin typeface="Arial" charset="0"/>
            </a:endParaRPr>
          </a:p>
          <a:p>
            <a:pPr lvl="1"/>
            <a:endParaRPr lang="en-US" smtClean="0">
              <a:latin typeface="Arial" charset="0"/>
            </a:endParaRPr>
          </a:p>
          <a:p>
            <a:pPr lvl="1"/>
            <a:endParaRPr lang="en-US" smtClean="0">
              <a:latin typeface="Arial" charset="0"/>
            </a:endParaRPr>
          </a:p>
        </p:txBody>
      </p:sp>
      <p:pic>
        <p:nvPicPr>
          <p:cNvPr id="15364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Social Networking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latin typeface="Arial" charset="0"/>
              </a:rPr>
              <a:t>Employees pose myriad risks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charset="0"/>
              </a:rPr>
              <a:t>Breach of privacy/confidentiality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charset="0"/>
              </a:rPr>
              <a:t>Offending customer or business partner</a:t>
            </a:r>
          </a:p>
          <a:p>
            <a:pPr lvl="2">
              <a:lnSpc>
                <a:spcPct val="90000"/>
              </a:lnSpc>
            </a:pPr>
            <a:r>
              <a:rPr lang="en-US" smtClean="0">
                <a:latin typeface="Arial" charset="0"/>
              </a:rPr>
              <a:t>Potential libel claims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charset="0"/>
              </a:rPr>
              <a:t>“Textual harassment” &amp; “cyber bullying”</a:t>
            </a:r>
          </a:p>
          <a:p>
            <a:pPr lvl="2">
              <a:lnSpc>
                <a:spcPct val="90000"/>
              </a:lnSpc>
            </a:pPr>
            <a:r>
              <a:rPr lang="en-US" smtClean="0">
                <a:latin typeface="Arial" charset="0"/>
              </a:rPr>
              <a:t>EPLI exposure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Arial" charset="0"/>
              </a:rPr>
              <a:t>Misleading endorsements or advertising</a:t>
            </a:r>
          </a:p>
          <a:p>
            <a:pPr lvl="2">
              <a:lnSpc>
                <a:spcPct val="90000"/>
              </a:lnSpc>
            </a:pPr>
            <a:r>
              <a:rPr lang="en-US" smtClean="0">
                <a:latin typeface="Arial" charset="0"/>
              </a:rPr>
              <a:t>FTC issue</a:t>
            </a:r>
          </a:p>
          <a:p>
            <a:pPr>
              <a:lnSpc>
                <a:spcPct val="90000"/>
              </a:lnSpc>
            </a:pPr>
            <a:endParaRPr lang="en-US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  <p:pic>
        <p:nvPicPr>
          <p:cNvPr id="16388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Insurance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smtClean="0">
                <a:latin typeface="Arial" charset="0"/>
              </a:rPr>
              <a:t>Coverage under property and GL policies unreliable-to-non-existent</a:t>
            </a:r>
          </a:p>
          <a:p>
            <a:pPr>
              <a:lnSpc>
                <a:spcPct val="90000"/>
              </a:lnSpc>
            </a:pPr>
            <a:r>
              <a:rPr lang="en-US" sz="2600" smtClean="0">
                <a:latin typeface="Arial" charset="0"/>
              </a:rPr>
              <a:t>Narrow, specialized coverages available for some exposures</a:t>
            </a:r>
          </a:p>
          <a:p>
            <a:pPr>
              <a:lnSpc>
                <a:spcPct val="90000"/>
              </a:lnSpc>
            </a:pPr>
            <a:r>
              <a:rPr lang="en-US" sz="2600" smtClean="0">
                <a:latin typeface="Arial" charset="0"/>
              </a:rPr>
              <a:t>Privacy/Security Policies, which can include Internet/Media coverage, provide broad coverage for both 1</a:t>
            </a:r>
            <a:r>
              <a:rPr lang="en-US" sz="2600" baseline="30000" smtClean="0">
                <a:latin typeface="Arial" charset="0"/>
              </a:rPr>
              <a:t>st</a:t>
            </a:r>
            <a:r>
              <a:rPr lang="en-US" sz="2600" smtClean="0">
                <a:latin typeface="Arial" charset="0"/>
              </a:rPr>
              <a:t> party and 3</a:t>
            </a:r>
            <a:r>
              <a:rPr lang="en-US" sz="2600" baseline="30000" smtClean="0">
                <a:latin typeface="Arial" charset="0"/>
              </a:rPr>
              <a:t>rd</a:t>
            </a:r>
            <a:r>
              <a:rPr lang="en-US" sz="2600" smtClean="0">
                <a:latin typeface="Arial" charset="0"/>
              </a:rPr>
              <a:t> party exposures</a:t>
            </a:r>
          </a:p>
          <a:p>
            <a:pPr>
              <a:lnSpc>
                <a:spcPct val="90000"/>
              </a:lnSpc>
            </a:pPr>
            <a:r>
              <a:rPr lang="en-US" sz="2600" smtClean="0">
                <a:latin typeface="Arial" charset="0"/>
                <a:cs typeface="Arial" charset="0"/>
              </a:rPr>
              <a:t>Social Network companies, best covered on a Media Liability policy</a:t>
            </a:r>
            <a:endParaRPr lang="en-US" smtClean="0">
              <a:latin typeface="Arial" charset="0"/>
            </a:endParaRPr>
          </a:p>
        </p:txBody>
      </p:sp>
      <p:pic>
        <p:nvPicPr>
          <p:cNvPr id="18436" name="Picture 2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0813" cy="685800"/>
          </a:xfrm>
        </p:spPr>
        <p:txBody>
          <a:bodyPr/>
          <a:lstStyle/>
          <a:p>
            <a:r>
              <a:rPr lang="en-US" sz="2400" b="1" smtClean="0">
                <a:solidFill>
                  <a:srgbClr val="800000"/>
                </a:solidFill>
                <a:latin typeface="Verdana" pitchFamily="34" charset="0"/>
              </a:rPr>
              <a:t>Today</a:t>
            </a:r>
            <a:r>
              <a:rPr lang="en-US" sz="2400" b="1" smtClean="0">
                <a:solidFill>
                  <a:srgbClr val="800000"/>
                </a:solidFill>
              </a:rPr>
              <a:t>’</a:t>
            </a:r>
            <a:r>
              <a:rPr lang="en-US" sz="2400" b="1" smtClean="0">
                <a:solidFill>
                  <a:srgbClr val="800000"/>
                </a:solidFill>
                <a:latin typeface="Verdana" pitchFamily="34" charset="0"/>
              </a:rPr>
              <a:t>s Panelists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0"/>
            <a:ext cx="6934200" cy="4648200"/>
          </a:xfrm>
        </p:spPr>
        <p:txBody>
          <a:bodyPr/>
          <a:lstStyle/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sz="2500" smtClean="0">
                <a:latin typeface="Verdana" pitchFamily="34" charset="0"/>
              </a:rPr>
              <a:t>Liz Kim, Senior Claims Counsel </a:t>
            </a:r>
            <a:r>
              <a:rPr lang="en-US" sz="2500" smtClean="0"/>
              <a:t>–</a:t>
            </a:r>
            <a:r>
              <a:rPr lang="en-US" sz="2500" smtClean="0">
                <a:latin typeface="Verdana" pitchFamily="34" charset="0"/>
              </a:rPr>
              <a:t> Hiscox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endParaRPr lang="en-US" sz="2400" i="1" smtClean="0">
              <a:latin typeface="Verdana" pitchFamily="34" charset="0"/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altLang="ja-JP" sz="2500" smtClean="0">
                <a:latin typeface="Verdana" pitchFamily="34" charset="0"/>
                <a:ea typeface="ＭＳ Ｐゴシック" pitchFamily="34" charset="-128"/>
              </a:rPr>
              <a:t>Cliff Rudolph, Technology Practice Leader – Parker, Smith &amp; Feek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endParaRPr lang="en-US" altLang="ja-JP" sz="1600" smtClean="0">
              <a:latin typeface="Verdana" pitchFamily="34" charset="0"/>
              <a:ea typeface="ＭＳ Ｐゴシック" pitchFamily="34" charset="-128"/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sz="2500" smtClean="0">
                <a:latin typeface="Verdana" pitchFamily="34" charset="0"/>
              </a:rPr>
              <a:t>Mark Smith, Director, Professional Services Group - Swett &amp; Crawford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endParaRPr lang="en-US" altLang="ja-JP" sz="2000" smtClean="0">
              <a:latin typeface="Verdana" pitchFamily="34" charset="0"/>
              <a:ea typeface="ＭＳ Ｐゴシック" pitchFamily="34" charset="-128"/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altLang="ja-JP" sz="2500" smtClean="0">
                <a:latin typeface="Verdana" pitchFamily="34" charset="0"/>
                <a:ea typeface="ＭＳ Ｐゴシック" pitchFamily="34" charset="-128"/>
              </a:rPr>
              <a:t>Jim Whetstone, SVP, US Privacy Manager - Hiscox</a:t>
            </a:r>
          </a:p>
        </p:txBody>
      </p:sp>
      <p:pic>
        <p:nvPicPr>
          <p:cNvPr id="53252" name="Picture 4" descr="Liz Kim - final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838200"/>
            <a:ext cx="941388" cy="1206500"/>
          </a:xfrm>
          <a:prstGeom prst="rect">
            <a:avLst/>
          </a:prstGeom>
          <a:noFill/>
        </p:spPr>
      </p:pic>
      <p:pic>
        <p:nvPicPr>
          <p:cNvPr id="53253" name="Picture 5" descr="Mark Smith Picture - final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441700"/>
            <a:ext cx="941388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4" name="Picture 6" descr="Jim Whetstone_Final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800600"/>
            <a:ext cx="941388" cy="1206500"/>
          </a:xfrm>
          <a:prstGeom prst="rect">
            <a:avLst/>
          </a:prstGeom>
          <a:noFill/>
        </p:spPr>
      </p:pic>
      <p:pic>
        <p:nvPicPr>
          <p:cNvPr id="53255" name="Picture 7" descr="Cliff Rudolph - final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2146300"/>
            <a:ext cx="941388" cy="1206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81000"/>
            <a:ext cx="7770813" cy="1141413"/>
          </a:xfrm>
        </p:spPr>
        <p:txBody>
          <a:bodyPr/>
          <a:lstStyle/>
          <a:p>
            <a:r>
              <a:rPr lang="en-US" sz="2400" b="1" smtClean="0">
                <a:solidFill>
                  <a:srgbClr val="8A2828"/>
                </a:solidFill>
                <a:latin typeface="Verdana" pitchFamily="34" charset="0"/>
              </a:rPr>
              <a:t>Cyber Risks Insight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79248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en-US" sz="2400" smtClean="0">
                <a:solidFill>
                  <a:srgbClr val="3366CC"/>
                </a:solidFill>
                <a:latin typeface="Verdana" pitchFamily="34" charset="0"/>
                <a:hlinkClick r:id="rId2"/>
              </a:rPr>
              <a:t>http://corner.advisen.com</a:t>
            </a:r>
            <a:r>
              <a:rPr lang="en-US" sz="2400" smtClean="0">
                <a:solidFill>
                  <a:srgbClr val="3366CC"/>
                </a:solidFill>
                <a:latin typeface="Verdana" pitchFamily="34" charset="0"/>
              </a:rPr>
              <a:t> (sponsored by Swett)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latin typeface="Verdana" pitchFamily="34" charset="0"/>
              </a:rPr>
              <a:t>Intellectual Property and the Internet: Copyright Infringement Liability in the Digital Era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latin typeface="Verdana" pitchFamily="34" charset="0"/>
              </a:rPr>
              <a:t>Online Social Networking: A Brave New World of Liability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latin typeface="Verdana" pitchFamily="34" charset="0"/>
              </a:rPr>
              <a:t>Data Security Issues Escalate as Risk Management Evolves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en-US" sz="120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en-US" sz="2400" smtClean="0">
                <a:solidFill>
                  <a:srgbClr val="3366CC"/>
                </a:solidFill>
                <a:latin typeface="Verdana" pitchFamily="34" charset="0"/>
              </a:rPr>
              <a:t>				  </a:t>
            </a:r>
            <a:r>
              <a:rPr lang="en-US" sz="2400" smtClean="0">
                <a:solidFill>
                  <a:schemeClr val="tx1"/>
                </a:solidFill>
                <a:latin typeface="Verdana" pitchFamily="34" charset="0"/>
              </a:rPr>
              <a:t>Cyber Commercial Insurance Group</a:t>
            </a:r>
          </a:p>
          <a:p>
            <a:pPr>
              <a:lnSpc>
                <a:spcPct val="90000"/>
              </a:lnSpc>
              <a:spcBef>
                <a:spcPts val="1300"/>
              </a:spcBef>
              <a:buFont typeface="Times New Roman" pitchFamily="18" charset="0"/>
              <a:buNone/>
            </a:pPr>
            <a:r>
              <a:rPr lang="en-US" sz="2400" smtClean="0">
                <a:solidFill>
                  <a:srgbClr val="3366CC"/>
                </a:solidFill>
                <a:latin typeface="Verdana" pitchFamily="34" charset="0"/>
              </a:rPr>
              <a:t>Advisen.com - 2,400 Cyber events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en-US" sz="2400" smtClean="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51204" name="Picture 4" descr="logo_linkedin_88x2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88" y="5029200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400" b="1" smtClean="0">
                <a:solidFill>
                  <a:srgbClr val="8A2828"/>
                </a:solidFill>
                <a:latin typeface="Verdana" pitchFamily="34" charset="0"/>
              </a:rPr>
              <a:t>Presenter and Report Author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67000" y="2590800"/>
            <a:ext cx="5789613" cy="3351213"/>
          </a:xfrm>
        </p:spPr>
        <p:txBody>
          <a:bodyPr/>
          <a:lstStyle/>
          <a:p>
            <a:pPr marL="0" indent="0">
              <a:spcAft>
                <a:spcPct val="30000"/>
              </a:spcAft>
              <a:buFont typeface="Times New Roman" pitchFamily="18" charset="0"/>
              <a:buNone/>
            </a:pPr>
            <a:r>
              <a:rPr lang="en-US" sz="2800" smtClean="0">
                <a:latin typeface="Verdana" pitchFamily="34" charset="0"/>
              </a:rPr>
              <a:t>David Bradford, Executive Vice President of Advisen</a:t>
            </a:r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850" y="1905000"/>
            <a:ext cx="18605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0813" cy="685800"/>
          </a:xfrm>
        </p:spPr>
        <p:txBody>
          <a:bodyPr/>
          <a:lstStyle/>
          <a:p>
            <a:r>
              <a:rPr lang="en-US" sz="2400" b="1" smtClean="0">
                <a:solidFill>
                  <a:srgbClr val="800000"/>
                </a:solidFill>
                <a:latin typeface="Verdana" pitchFamily="34" charset="0"/>
              </a:rPr>
              <a:t>Today</a:t>
            </a:r>
            <a:r>
              <a:rPr lang="en-US" sz="2400" b="1" smtClean="0">
                <a:solidFill>
                  <a:srgbClr val="800000"/>
                </a:solidFill>
              </a:rPr>
              <a:t>’</a:t>
            </a:r>
            <a:r>
              <a:rPr lang="en-US" sz="2400" b="1" smtClean="0">
                <a:solidFill>
                  <a:srgbClr val="800000"/>
                </a:solidFill>
                <a:latin typeface="Verdana" pitchFamily="34" charset="0"/>
              </a:rPr>
              <a:t>s Panelists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28800" y="1066800"/>
            <a:ext cx="6934200" cy="4648200"/>
          </a:xfrm>
        </p:spPr>
        <p:txBody>
          <a:bodyPr/>
          <a:lstStyle/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sz="2500" smtClean="0">
                <a:latin typeface="Verdana" pitchFamily="34" charset="0"/>
              </a:rPr>
              <a:t>Liz Kim, Senior Claims Counsel </a:t>
            </a:r>
            <a:r>
              <a:rPr lang="en-US" sz="2500" smtClean="0"/>
              <a:t>–</a:t>
            </a:r>
            <a:r>
              <a:rPr lang="en-US" sz="2500" smtClean="0">
                <a:latin typeface="Verdana" pitchFamily="34" charset="0"/>
              </a:rPr>
              <a:t> Hiscox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endParaRPr lang="en-US" sz="2400" i="1" smtClean="0">
              <a:latin typeface="Verdana" pitchFamily="34" charset="0"/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altLang="ja-JP" sz="2500" smtClean="0">
                <a:latin typeface="Verdana" pitchFamily="34" charset="0"/>
                <a:ea typeface="ＭＳ Ｐゴシック" pitchFamily="34" charset="-128"/>
              </a:rPr>
              <a:t>Cliff Rudolph, Technology Practice Leader – Parker, Smith &amp; Feek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endParaRPr lang="en-US" altLang="ja-JP" sz="1600" smtClean="0">
              <a:latin typeface="Verdana" pitchFamily="34" charset="0"/>
              <a:ea typeface="ＭＳ Ｐゴシック" pitchFamily="34" charset="-128"/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sz="2500" smtClean="0">
                <a:latin typeface="Verdana" pitchFamily="34" charset="0"/>
              </a:rPr>
              <a:t>Mark Smith, Director, Professional Services Group - Swett &amp; Crawford</a:t>
            </a: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endParaRPr lang="en-US" altLang="ja-JP" sz="2000" smtClean="0">
              <a:latin typeface="Verdana" pitchFamily="34" charset="0"/>
              <a:ea typeface="ＭＳ Ｐゴシック" pitchFamily="34" charset="-128"/>
            </a:endParaRPr>
          </a:p>
          <a:p>
            <a:pPr marL="0" indent="0">
              <a:lnSpc>
                <a:spcPct val="90000"/>
              </a:lnSpc>
              <a:spcAft>
                <a:spcPct val="30000"/>
              </a:spcAft>
              <a:buFont typeface="Times New Roman" pitchFamily="18" charset="0"/>
              <a:buNone/>
            </a:pPr>
            <a:r>
              <a:rPr lang="en-US" altLang="ja-JP" sz="2500" smtClean="0">
                <a:latin typeface="Verdana" pitchFamily="34" charset="0"/>
                <a:ea typeface="ＭＳ Ｐゴシック" pitchFamily="34" charset="-128"/>
              </a:rPr>
              <a:t>Jim Whetstone, SVP, US Privacy Manager - Hiscox</a:t>
            </a:r>
          </a:p>
        </p:txBody>
      </p:sp>
      <p:pic>
        <p:nvPicPr>
          <p:cNvPr id="49161" name="Picture 9" descr="Liz Kim - final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838200"/>
            <a:ext cx="941388" cy="1206500"/>
          </a:xfrm>
          <a:prstGeom prst="rect">
            <a:avLst/>
          </a:prstGeom>
          <a:noFill/>
        </p:spPr>
      </p:pic>
      <p:pic>
        <p:nvPicPr>
          <p:cNvPr id="49162" name="Picture 10" descr="Mark Smith Picture - final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441700"/>
            <a:ext cx="941388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3" name="Picture 11" descr="Jim Whetstone_Final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800600"/>
            <a:ext cx="941388" cy="1206500"/>
          </a:xfrm>
          <a:prstGeom prst="rect">
            <a:avLst/>
          </a:prstGeom>
          <a:noFill/>
        </p:spPr>
      </p:pic>
      <p:pic>
        <p:nvPicPr>
          <p:cNvPr id="49164" name="Picture 12" descr="Cliff Rudolph - final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2146300"/>
            <a:ext cx="941388" cy="1206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2684463" y="2819400"/>
            <a:ext cx="34671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 b="1"/>
              <a:t>Who is at risk?</a:t>
            </a:r>
          </a:p>
          <a:p>
            <a:pPr algn="ctr" eaLnBrk="0" hangingPunct="0"/>
            <a:endParaRPr lang="en-US" sz="2800" b="1"/>
          </a:p>
        </p:txBody>
      </p:sp>
      <p:pic>
        <p:nvPicPr>
          <p:cNvPr id="4099" name="Picture 7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Reported Privacy/Security Incidents</a:t>
            </a:r>
          </a:p>
        </p:txBody>
      </p:sp>
      <p:pic>
        <p:nvPicPr>
          <p:cNvPr id="5123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7"/>
          <p:cNvSpPr txBox="1">
            <a:spLocks noChangeArrowheads="1"/>
          </p:cNvSpPr>
          <p:nvPr/>
        </p:nvSpPr>
        <p:spPr bwMode="auto">
          <a:xfrm>
            <a:off x="2133600" y="5638800"/>
            <a:ext cx="2157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Source: Advisen MDCAd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981200" y="2209800"/>
          <a:ext cx="50292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Reported Privacy/Security Incidents</a:t>
            </a:r>
          </a:p>
        </p:txBody>
      </p:sp>
      <p:pic>
        <p:nvPicPr>
          <p:cNvPr id="6147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7"/>
          <p:cNvSpPr txBox="1">
            <a:spLocks noChangeArrowheads="1"/>
          </p:cNvSpPr>
          <p:nvPr/>
        </p:nvSpPr>
        <p:spPr bwMode="auto">
          <a:xfrm>
            <a:off x="2133600" y="5638800"/>
            <a:ext cx="2157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Source: Advisen MDCAd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1905000" y="2209800"/>
          <a:ext cx="4953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150" name="TextBox 6"/>
          <p:cNvSpPr txBox="1">
            <a:spLocks noChangeArrowheads="1"/>
          </p:cNvSpPr>
          <p:nvPr/>
        </p:nvSpPr>
        <p:spPr bwMode="auto">
          <a:xfrm>
            <a:off x="3733800" y="1657350"/>
            <a:ext cx="1465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/>
              <a:t>By Industry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Cyber Liability Exposures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0813" cy="3960813"/>
          </a:xfrm>
        </p:spPr>
        <p:txBody>
          <a:bodyPr/>
          <a:lstStyle/>
          <a:p>
            <a:r>
              <a:rPr lang="en-US" sz="2000" smtClean="0">
                <a:latin typeface="Arial" charset="0"/>
                <a:cs typeface="Arial" charset="0"/>
              </a:rPr>
              <a:t>Privacy: unintentional disclosure of sensitive data         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Security: theft of sensitive data 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Denial of Service Attacks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Infection and transmission of malware or a computer virus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Damage or destroyed data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Cyber Extortion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Cyber Business Interruption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Internet/Media: Intellectual Property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Online Personal Injury:  Libel, Defamation </a:t>
            </a:r>
          </a:p>
          <a:p>
            <a:r>
              <a:rPr lang="en-US" sz="2000" smtClean="0">
                <a:latin typeface="Arial" charset="0"/>
                <a:cs typeface="Arial" charset="0"/>
              </a:rPr>
              <a:t>Online Harassment  </a:t>
            </a:r>
          </a:p>
          <a:p>
            <a:endParaRPr lang="en-US" sz="2800" smtClean="0">
              <a:latin typeface="Arial" charset="0"/>
            </a:endParaRPr>
          </a:p>
        </p:txBody>
      </p:sp>
      <p:pic>
        <p:nvPicPr>
          <p:cNvPr id="7172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solidFill>
                  <a:srgbClr val="8A2828"/>
                </a:solidFill>
                <a:latin typeface="Verdana" pitchFamily="34" charset="0"/>
              </a:rPr>
              <a:t>Cyber Liability Exposures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US" smtClean="0">
                <a:latin typeface="Arial" charset="0"/>
              </a:rPr>
              <a:t>Potentially massive damages</a:t>
            </a:r>
          </a:p>
          <a:p>
            <a:r>
              <a:rPr lang="en-US" smtClean="0">
                <a:latin typeface="Arial" charset="0"/>
              </a:rPr>
              <a:t>Social/media exposure</a:t>
            </a:r>
          </a:p>
          <a:p>
            <a:pPr lvl="1"/>
            <a:r>
              <a:rPr lang="en-US" smtClean="0">
                <a:latin typeface="Arial" charset="0"/>
              </a:rPr>
              <a:t>YouTube sued for $1 billion for copyright violations</a:t>
            </a:r>
          </a:p>
          <a:p>
            <a:r>
              <a:rPr lang="en-US" smtClean="0">
                <a:latin typeface="Arial" charset="0"/>
              </a:rPr>
              <a:t>Privacy/security exposure</a:t>
            </a:r>
          </a:p>
          <a:p>
            <a:pPr lvl="1"/>
            <a:r>
              <a:rPr lang="en-US" smtClean="0">
                <a:latin typeface="Arial" charset="0"/>
              </a:rPr>
              <a:t>Heartland Payment Systems data breach: $129 million paid, additional $100 million reserved</a:t>
            </a:r>
          </a:p>
        </p:txBody>
      </p:sp>
      <p:pic>
        <p:nvPicPr>
          <p:cNvPr id="8196" name="Picture 4" descr="S&amp;C 2 for market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289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Lucida Sans Unicode"/>
        <a:cs typeface="Lucida Sans Unicode"/>
      </a:majorFont>
      <a:minorFont>
        <a:latin typeface="Times New Roman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efault Design">
    <a:majorFont>
      <a:latin typeface="Times New Roman"/>
      <a:ea typeface="Lucida Sans Unicode"/>
      <a:cs typeface="Lucida Sans Unicode"/>
    </a:majorFont>
    <a:minorFont>
      <a:latin typeface="Times New Roman"/>
      <a:ea typeface="Lucida Sans Unicode"/>
      <a:cs typeface="Lucida Sans Unicode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efault Design">
    <a:majorFont>
      <a:latin typeface="Times New Roman"/>
      <a:ea typeface="Lucida Sans Unicode"/>
      <a:cs typeface="Lucida Sans Unicode"/>
    </a:majorFont>
    <a:minorFont>
      <a:latin typeface="Times New Roman"/>
      <a:ea typeface="Lucida Sans Unicode"/>
      <a:cs typeface="Lucida Sans Unicode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efault Design">
    <a:majorFont>
      <a:latin typeface="Times New Roman"/>
      <a:ea typeface="Lucida Sans Unicode"/>
      <a:cs typeface="Lucida Sans Unicode"/>
    </a:majorFont>
    <a:minorFont>
      <a:latin typeface="Times New Roman"/>
      <a:ea typeface="Lucida Sans Unicode"/>
      <a:cs typeface="Lucida Sans Unicode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8314</TotalTime>
  <Words>488</Words>
  <Application>Microsoft Office PowerPoint</Application>
  <PresentationFormat>On-screen Show (4:3)</PresentationFormat>
  <Paragraphs>120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Lucida Sans Unicode</vt:lpstr>
      <vt:lpstr>Times New Roman</vt:lpstr>
      <vt:lpstr>Arial Black</vt:lpstr>
      <vt:lpstr>Verdana</vt:lpstr>
      <vt:lpstr>ＭＳ Ｐゴシック</vt:lpstr>
      <vt:lpstr>Default Design</vt:lpstr>
      <vt:lpstr>Slide 1</vt:lpstr>
      <vt:lpstr>Cyber Risks Insight</vt:lpstr>
      <vt:lpstr>Presenter and Report Author</vt:lpstr>
      <vt:lpstr>Today’s Panelists</vt:lpstr>
      <vt:lpstr>Slide 5</vt:lpstr>
      <vt:lpstr>Reported Privacy/Security Incidents</vt:lpstr>
      <vt:lpstr>Reported Privacy/Security Incidents</vt:lpstr>
      <vt:lpstr>Cyber Liability Exposures</vt:lpstr>
      <vt:lpstr>Cyber Liability Exposures</vt:lpstr>
      <vt:lpstr>Slide 10</vt:lpstr>
      <vt:lpstr>Loss of Sensitive Data</vt:lpstr>
      <vt:lpstr>Loss of Sensitive Data</vt:lpstr>
      <vt:lpstr>Loss of Sensitive Data</vt:lpstr>
      <vt:lpstr>Intellectual Property Infringement </vt:lpstr>
      <vt:lpstr>Social Networking</vt:lpstr>
      <vt:lpstr>Social Networking</vt:lpstr>
      <vt:lpstr>Social Networking</vt:lpstr>
      <vt:lpstr>Insurance</vt:lpstr>
      <vt:lpstr>Today’s Panelists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</dc:creator>
  <cp:lastModifiedBy>Merri</cp:lastModifiedBy>
  <cp:revision>413</cp:revision>
  <dcterms:modified xsi:type="dcterms:W3CDTF">2010-05-04T22:46:59Z</dcterms:modified>
</cp:coreProperties>
</file>